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00CC00"/>
    <a:srgbClr val="F63C7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8E69E-E1CC-4795-A2C5-FC91B686A159}" type="doc">
      <dgm:prSet loTypeId="urn:microsoft.com/office/officeart/2005/8/layout/vList6" loCatId="process" qsTypeId="urn:microsoft.com/office/officeart/2005/8/quickstyle/3d2#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81F3626-9637-4AB5-A07C-A50562CBC188}">
      <dgm:prSet phldrT="[Текст]" custT="1"/>
      <dgm:spPr>
        <a:solidFill>
          <a:srgbClr val="F63C71"/>
        </a:solidFill>
      </dgm:spPr>
      <dgm:t>
        <a:bodyPr/>
        <a:lstStyle/>
        <a:p>
          <a:r>
            <a:rPr lang="ru-RU" sz="2000" b="1" i="1" dirty="0" smtClean="0">
              <a:solidFill>
                <a:schemeClr val="bg1"/>
              </a:solidFill>
              <a:latin typeface="Calibri (Основной текст)"/>
            </a:rPr>
            <a:t>Зарегистрироваться на сайте минимум за сутки до начала мероприятия</a:t>
          </a:r>
          <a:endParaRPr lang="ru-RU" sz="2000" b="1" i="1" dirty="0">
            <a:solidFill>
              <a:schemeClr val="bg1"/>
            </a:solidFill>
            <a:latin typeface="Calibri (Основной текст)"/>
          </a:endParaRPr>
        </a:p>
      </dgm:t>
    </dgm:pt>
    <dgm:pt modelId="{B7C90128-303D-4FCC-BA06-821FD55F92C4}" type="parTrans" cxnId="{0C310181-D93A-411B-AC11-21A01E35978E}">
      <dgm:prSet/>
      <dgm:spPr/>
      <dgm:t>
        <a:bodyPr/>
        <a:lstStyle/>
        <a:p>
          <a:endParaRPr lang="ru-RU" b="1" i="1">
            <a:solidFill>
              <a:schemeClr val="tx1">
                <a:lumMod val="75000"/>
                <a:lumOff val="25000"/>
              </a:schemeClr>
            </a:solidFill>
            <a:latin typeface="Calibri (Основной текст)"/>
          </a:endParaRPr>
        </a:p>
      </dgm:t>
    </dgm:pt>
    <dgm:pt modelId="{EC6161B2-7556-4086-BDBE-2519DBB84DCD}" type="sibTrans" cxnId="{0C310181-D93A-411B-AC11-21A01E35978E}">
      <dgm:prSet/>
      <dgm:spPr/>
      <dgm:t>
        <a:bodyPr/>
        <a:lstStyle/>
        <a:p>
          <a:endParaRPr lang="ru-RU" b="1" i="1">
            <a:solidFill>
              <a:schemeClr val="tx1">
                <a:lumMod val="75000"/>
                <a:lumOff val="25000"/>
              </a:schemeClr>
            </a:solidFill>
            <a:latin typeface="Calibri (Основной текст)"/>
          </a:endParaRPr>
        </a:p>
      </dgm:t>
    </dgm:pt>
    <dgm:pt modelId="{309B17AB-8444-41DA-A87B-E1A81AEEA298}">
      <dgm:prSet phldrT="[Текст]"/>
      <dgm:spPr/>
      <dgm:t>
        <a:bodyPr anchor="ctr"/>
        <a:lstStyle/>
        <a:p>
          <a:pPr algn="l"/>
          <a:r>
            <a: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(Основной текст)"/>
            </a:rPr>
            <a:t>дети от 0 до 5 лет  а также люди с ограниченными возможностями здоровья участвуют бесплатно</a:t>
          </a:r>
          <a:endParaRPr lang="ru-RU" b="1" i="1" dirty="0">
            <a:solidFill>
              <a:schemeClr val="tx1">
                <a:lumMod val="75000"/>
                <a:lumOff val="25000"/>
              </a:schemeClr>
            </a:solidFill>
            <a:latin typeface="Calibri (Основной текст)"/>
          </a:endParaRPr>
        </a:p>
      </dgm:t>
    </dgm:pt>
    <dgm:pt modelId="{DB0FB749-8B12-46D6-B8E5-0898DDA873C0}" type="sibTrans" cxnId="{AFF91F7A-12DA-48D1-BAFF-B3C391757C46}">
      <dgm:prSet/>
      <dgm:spPr/>
      <dgm:t>
        <a:bodyPr/>
        <a:lstStyle/>
        <a:p>
          <a:endParaRPr lang="ru-RU"/>
        </a:p>
      </dgm:t>
    </dgm:pt>
    <dgm:pt modelId="{2E5B6A69-99C5-417C-AF90-89A697881440}" type="parTrans" cxnId="{AFF91F7A-12DA-48D1-BAFF-B3C391757C46}">
      <dgm:prSet/>
      <dgm:spPr/>
      <dgm:t>
        <a:bodyPr/>
        <a:lstStyle/>
        <a:p>
          <a:endParaRPr lang="ru-RU"/>
        </a:p>
      </dgm:t>
    </dgm:pt>
    <dgm:pt modelId="{1327CFAD-C0E2-4935-90B3-7322953A2B18}">
      <dgm:prSet phldrT="[Текст]"/>
      <dgm:spPr/>
      <dgm:t>
        <a:bodyPr anchor="ctr"/>
        <a:lstStyle/>
        <a:p>
          <a:pPr algn="l"/>
          <a:r>
            <a: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(Основной текст)"/>
            </a:rPr>
            <a:t>внести пожертвование от 200 руб. для детей от 5 до 18 лет;</a:t>
          </a:r>
          <a:endParaRPr lang="ru-RU" b="1" i="1" dirty="0">
            <a:solidFill>
              <a:schemeClr val="tx1">
                <a:lumMod val="75000"/>
                <a:lumOff val="25000"/>
              </a:schemeClr>
            </a:solidFill>
            <a:latin typeface="Calibri (Основной текст)"/>
          </a:endParaRPr>
        </a:p>
      </dgm:t>
    </dgm:pt>
    <dgm:pt modelId="{E7F8B949-6B1A-487E-B3C0-042591EAD3EE}" type="sibTrans" cxnId="{6EC8BAD6-8C38-4CB1-9865-17883F432490}">
      <dgm:prSet/>
      <dgm:spPr/>
      <dgm:t>
        <a:bodyPr/>
        <a:lstStyle/>
        <a:p>
          <a:endParaRPr lang="ru-RU"/>
        </a:p>
      </dgm:t>
    </dgm:pt>
    <dgm:pt modelId="{88F47F5C-2A77-4D9C-9197-3D6B9E00E533}" type="parTrans" cxnId="{6EC8BAD6-8C38-4CB1-9865-17883F432490}">
      <dgm:prSet/>
      <dgm:spPr/>
      <dgm:t>
        <a:bodyPr/>
        <a:lstStyle/>
        <a:p>
          <a:endParaRPr lang="ru-RU"/>
        </a:p>
      </dgm:t>
    </dgm:pt>
    <dgm:pt modelId="{D55A3773-5309-4B95-BE3B-129900BD76E3}">
      <dgm:prSet phldrT="[Текст]"/>
      <dgm:spPr/>
      <dgm:t>
        <a:bodyPr anchor="ctr"/>
        <a:lstStyle/>
        <a:p>
          <a:pPr algn="l"/>
          <a:r>
            <a: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(Основной текст)"/>
            </a:rPr>
            <a:t>внести пожертвование от 400 рублей для взрослых;</a:t>
          </a:r>
          <a:endParaRPr lang="ru-RU" b="1" i="1" dirty="0">
            <a:solidFill>
              <a:schemeClr val="tx1">
                <a:lumMod val="75000"/>
                <a:lumOff val="25000"/>
              </a:schemeClr>
            </a:solidFill>
            <a:latin typeface="Calibri (Основной текст)"/>
          </a:endParaRPr>
        </a:p>
      </dgm:t>
    </dgm:pt>
    <dgm:pt modelId="{03943734-C567-4ED3-B805-D4AE2BCCEB4F}" type="sibTrans" cxnId="{53C8EEE0-B470-4C1B-919C-624ACA4D1D34}">
      <dgm:prSet/>
      <dgm:spPr/>
      <dgm:t>
        <a:bodyPr/>
        <a:lstStyle/>
        <a:p>
          <a:endParaRPr lang="ru-RU"/>
        </a:p>
      </dgm:t>
    </dgm:pt>
    <dgm:pt modelId="{A060C45E-BE19-479B-9CF2-83249C47D766}" type="parTrans" cxnId="{53C8EEE0-B470-4C1B-919C-624ACA4D1D34}">
      <dgm:prSet/>
      <dgm:spPr/>
      <dgm:t>
        <a:bodyPr/>
        <a:lstStyle/>
        <a:p>
          <a:endParaRPr lang="ru-RU"/>
        </a:p>
      </dgm:t>
    </dgm:pt>
    <dgm:pt modelId="{11A9D8EA-0605-4BB0-8864-BEAAD8F6AA59}" type="pres">
      <dgm:prSet presAssocID="{5C88E69E-E1CC-4795-A2C5-FC91B686A15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2A0426-8927-4DDC-8772-4EB87CB85D08}" type="pres">
      <dgm:prSet presAssocID="{781F3626-9637-4AB5-A07C-A50562CBC188}" presName="linNode" presStyleCnt="0"/>
      <dgm:spPr/>
    </dgm:pt>
    <dgm:pt modelId="{471CCBAA-6A75-4F9B-88A8-2ECD4467336E}" type="pres">
      <dgm:prSet presAssocID="{781F3626-9637-4AB5-A07C-A50562CBC188}" presName="parentShp" presStyleLbl="node1" presStyleIdx="0" presStyleCnt="1" custScaleX="113043" custScaleY="79744" custLinFactNeighborX="-5797" custLinFactNeighborY="-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B0C8C-B4FA-43F0-8E9F-77667EF0D8DF}" type="pres">
      <dgm:prSet presAssocID="{781F3626-9637-4AB5-A07C-A50562CBC188}" presName="childShp" presStyleLbl="bgAccFollowNode1" presStyleIdx="0" presStyleCnt="1" custScaleX="99896" custScaleY="87813" custLinFactNeighborX="-78" custLinFactNeighborY="-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C8EEE0-B470-4C1B-919C-624ACA4D1D34}" srcId="{781F3626-9637-4AB5-A07C-A50562CBC188}" destId="{D55A3773-5309-4B95-BE3B-129900BD76E3}" srcOrd="0" destOrd="0" parTransId="{A060C45E-BE19-479B-9CF2-83249C47D766}" sibTransId="{03943734-C567-4ED3-B805-D4AE2BCCEB4F}"/>
    <dgm:cxn modelId="{221713F3-BD50-4CD1-A218-3827224AA80A}" type="presOf" srcId="{1327CFAD-C0E2-4935-90B3-7322953A2B18}" destId="{B5DB0C8C-B4FA-43F0-8E9F-77667EF0D8DF}" srcOrd="0" destOrd="1" presId="urn:microsoft.com/office/officeart/2005/8/layout/vList6"/>
    <dgm:cxn modelId="{6D9C000E-EDB1-4046-9112-B7906DC95C8F}" type="presOf" srcId="{5C88E69E-E1CC-4795-A2C5-FC91B686A159}" destId="{11A9D8EA-0605-4BB0-8864-BEAAD8F6AA59}" srcOrd="0" destOrd="0" presId="urn:microsoft.com/office/officeart/2005/8/layout/vList6"/>
    <dgm:cxn modelId="{9E8CBB44-4F64-4B31-AD0B-01C8A9504EA6}" type="presOf" srcId="{309B17AB-8444-41DA-A87B-E1A81AEEA298}" destId="{B5DB0C8C-B4FA-43F0-8E9F-77667EF0D8DF}" srcOrd="0" destOrd="2" presId="urn:microsoft.com/office/officeart/2005/8/layout/vList6"/>
    <dgm:cxn modelId="{AFF91F7A-12DA-48D1-BAFF-B3C391757C46}" srcId="{781F3626-9637-4AB5-A07C-A50562CBC188}" destId="{309B17AB-8444-41DA-A87B-E1A81AEEA298}" srcOrd="2" destOrd="0" parTransId="{2E5B6A69-99C5-417C-AF90-89A697881440}" sibTransId="{DB0FB749-8B12-46D6-B8E5-0898DDA873C0}"/>
    <dgm:cxn modelId="{C27BE99E-3230-432B-A5BC-73C620C97474}" type="presOf" srcId="{781F3626-9637-4AB5-A07C-A50562CBC188}" destId="{471CCBAA-6A75-4F9B-88A8-2ECD4467336E}" srcOrd="0" destOrd="0" presId="urn:microsoft.com/office/officeart/2005/8/layout/vList6"/>
    <dgm:cxn modelId="{0C310181-D93A-411B-AC11-21A01E35978E}" srcId="{5C88E69E-E1CC-4795-A2C5-FC91B686A159}" destId="{781F3626-9637-4AB5-A07C-A50562CBC188}" srcOrd="0" destOrd="0" parTransId="{B7C90128-303D-4FCC-BA06-821FD55F92C4}" sibTransId="{EC6161B2-7556-4086-BDBE-2519DBB84DCD}"/>
    <dgm:cxn modelId="{6D3ABF73-96B6-466B-9EF9-AA2F0BB02ABA}" type="presOf" srcId="{D55A3773-5309-4B95-BE3B-129900BD76E3}" destId="{B5DB0C8C-B4FA-43F0-8E9F-77667EF0D8DF}" srcOrd="0" destOrd="0" presId="urn:microsoft.com/office/officeart/2005/8/layout/vList6"/>
    <dgm:cxn modelId="{6EC8BAD6-8C38-4CB1-9865-17883F432490}" srcId="{781F3626-9637-4AB5-A07C-A50562CBC188}" destId="{1327CFAD-C0E2-4935-90B3-7322953A2B18}" srcOrd="1" destOrd="0" parTransId="{88F47F5C-2A77-4D9C-9197-3D6B9E00E533}" sibTransId="{E7F8B949-6B1A-487E-B3C0-042591EAD3EE}"/>
    <dgm:cxn modelId="{09436DB0-331F-4AF9-A84C-1AB5E72C7B56}" type="presParOf" srcId="{11A9D8EA-0605-4BB0-8864-BEAAD8F6AA59}" destId="{932A0426-8927-4DDC-8772-4EB87CB85D08}" srcOrd="0" destOrd="0" presId="urn:microsoft.com/office/officeart/2005/8/layout/vList6"/>
    <dgm:cxn modelId="{24B10DBF-3128-40F9-9ED2-54C1895BD29D}" type="presParOf" srcId="{932A0426-8927-4DDC-8772-4EB87CB85D08}" destId="{471CCBAA-6A75-4F9B-88A8-2ECD4467336E}" srcOrd="0" destOrd="0" presId="urn:microsoft.com/office/officeart/2005/8/layout/vList6"/>
    <dgm:cxn modelId="{44A63822-058E-4B08-A072-DB21B3F9A431}" type="presParOf" srcId="{932A0426-8927-4DDC-8772-4EB87CB85D08}" destId="{B5DB0C8C-B4FA-43F0-8E9F-77667EF0D8DF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C6017-A6C1-4609-9D34-CFAE66AFFB00}" type="doc">
      <dgm:prSet loTypeId="urn:microsoft.com/office/officeart/2005/8/layout/vList3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E7CFDDC-409E-410F-8147-FD2DCDE0894D}">
      <dgm:prSet custT="1"/>
      <dgm:spPr>
        <a:solidFill>
          <a:srgbClr val="FF7C80">
            <a:alpha val="65000"/>
          </a:srgbClr>
        </a:solidFill>
      </dgm:spPr>
      <dgm:t>
        <a:bodyPr/>
        <a:lstStyle/>
        <a:p>
          <a:pPr rtl="0"/>
          <a:r>
            <a:rPr lang="ru-RU" sz="2400" b="1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усилить привлекательность Вашей компании перед инвесторами</a:t>
          </a:r>
          <a:endParaRPr lang="ru-RU" sz="2400" b="1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9B9F9B9-1226-4804-9458-D420AA6E4A3D}" type="parTrans" cxnId="{7684C7D8-64D0-4960-95FF-2A807F2A9337}">
      <dgm:prSet/>
      <dgm:spPr/>
      <dgm:t>
        <a:bodyPr/>
        <a:lstStyle/>
        <a:p>
          <a:endParaRPr lang="ru-RU" sz="2400" b="1" i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4DED1A-0FE6-4B87-A244-4BD0D6D421A1}" type="sibTrans" cxnId="{7684C7D8-64D0-4960-95FF-2A807F2A9337}">
      <dgm:prSet/>
      <dgm:spPr/>
      <dgm:t>
        <a:bodyPr/>
        <a:lstStyle/>
        <a:p>
          <a:endParaRPr lang="ru-RU" sz="2400" b="1" i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07122C6-01AE-4D09-9B3B-2167E33FAB5B}">
      <dgm:prSet custT="1"/>
      <dgm:spPr>
        <a:solidFill>
          <a:srgbClr val="FF7C80">
            <a:alpha val="65000"/>
          </a:srgbClr>
        </a:solidFill>
      </dgm:spPr>
      <dgm:t>
        <a:bodyPr anchor="ctr"/>
        <a:lstStyle/>
        <a:p>
          <a:pPr rtl="0"/>
          <a:r>
            <a:rPr 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отлично провести выходной день  в кругу семьи, друзей, получить заряд позитивной энергии, завести новые знакомства и, конечно, заняться спортом!</a:t>
          </a:r>
        </a:p>
        <a:p>
          <a:pPr rtl="0"/>
          <a:endParaRPr lang="ru-RU" sz="1400" b="1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26F7EBA-3C3C-4205-9E27-DC0B989D867D}" type="parTrans" cxnId="{4C7F5629-FB35-4F84-BF0D-F4C91E456230}">
      <dgm:prSet/>
      <dgm:spPr/>
      <dgm:t>
        <a:bodyPr/>
        <a:lstStyle/>
        <a:p>
          <a:endParaRPr lang="ru-RU" sz="2400" b="1" i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FAD25EC-F0EC-463D-8583-261AACD85F09}" type="sibTrans" cxnId="{4C7F5629-FB35-4F84-BF0D-F4C91E456230}">
      <dgm:prSet/>
      <dgm:spPr/>
      <dgm:t>
        <a:bodyPr/>
        <a:lstStyle/>
        <a:p>
          <a:endParaRPr lang="ru-RU" sz="2400" b="1" i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1503CE-FDCF-4312-9090-F126A54F927A}">
      <dgm:prSet custT="1"/>
      <dgm:spPr>
        <a:solidFill>
          <a:srgbClr val="FF7C80">
            <a:alpha val="65000"/>
          </a:srgbClr>
        </a:solidFill>
      </dgm:spPr>
      <dgm:t>
        <a:bodyPr/>
        <a:lstStyle/>
        <a:p>
          <a:pPr rtl="0"/>
          <a:r>
            <a:rPr lang="ru-RU" sz="2400" b="1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сплотить сотрудников Вашей компании и повысить их командный дух</a:t>
          </a:r>
          <a:endParaRPr lang="ru-RU" sz="2400" b="1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B1B9164-C3CD-4B82-9131-B252D3FE324A}" type="sibTrans" cxnId="{CDF0C44B-EC3A-4C46-B60B-C4BFB156B446}">
      <dgm:prSet/>
      <dgm:spPr/>
      <dgm:t>
        <a:bodyPr/>
        <a:lstStyle/>
        <a:p>
          <a:endParaRPr lang="ru-RU" sz="2400" b="1" i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19BA928-20BD-494B-8764-E6ED7FC2B347}" type="parTrans" cxnId="{CDF0C44B-EC3A-4C46-B60B-C4BFB156B446}">
      <dgm:prSet/>
      <dgm:spPr/>
      <dgm:t>
        <a:bodyPr/>
        <a:lstStyle/>
        <a:p>
          <a:endParaRPr lang="ru-RU" sz="2400" b="1" i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EDCEB3F-BDD0-4A9F-8DC0-3C10DD60FA2C}">
      <dgm:prSet custT="1"/>
      <dgm:spPr>
        <a:solidFill>
          <a:srgbClr val="FF7C80">
            <a:alpha val="65000"/>
          </a:srgbClr>
        </a:solidFill>
      </dgm:spPr>
      <dgm:t>
        <a:bodyPr/>
        <a:lstStyle/>
        <a:p>
          <a:pPr rtl="0"/>
          <a:r>
            <a:rPr lang="ru-RU" sz="2400" b="1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укрепить имидж и позиции Вашей компании на рынке</a:t>
          </a:r>
          <a:endParaRPr lang="ru-RU" sz="2400" b="1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524D5CA-E1D3-4BD1-8E57-52BE719CCA02}" type="sibTrans" cxnId="{A95A59F7-2F53-4489-8256-D88A48C7CB96}">
      <dgm:prSet/>
      <dgm:spPr/>
      <dgm:t>
        <a:bodyPr/>
        <a:lstStyle/>
        <a:p>
          <a:endParaRPr lang="ru-RU" sz="2400" b="1" i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00EE825-C1E4-4C25-A828-156D47605482}" type="parTrans" cxnId="{A95A59F7-2F53-4489-8256-D88A48C7CB96}">
      <dgm:prSet/>
      <dgm:spPr/>
      <dgm:t>
        <a:bodyPr/>
        <a:lstStyle/>
        <a:p>
          <a:endParaRPr lang="ru-RU" sz="2400" b="1" i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A0F5F8E-307B-42FA-881D-0A0370298147}" type="pres">
      <dgm:prSet presAssocID="{555C6017-A6C1-4609-9D34-CFAE66AFFB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3F843-2104-468A-9FB1-06018DB2222E}" type="pres">
      <dgm:prSet presAssocID="{4D1503CE-FDCF-4312-9090-F126A54F927A}" presName="composite" presStyleCnt="0"/>
      <dgm:spPr/>
    </dgm:pt>
    <dgm:pt modelId="{17B0F7C5-2CE1-450F-80DA-829A312C9C55}" type="pres">
      <dgm:prSet presAssocID="{4D1503CE-FDCF-4312-9090-F126A54F927A}" presName="imgShp" presStyleLbl="fgImgPlace1" presStyleIdx="0" presStyleCnt="4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B1809C-394A-4D78-BFF9-BFD9B6BA4860}" type="pres">
      <dgm:prSet presAssocID="{4D1503CE-FDCF-4312-9090-F126A54F927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C6E3D-0FC3-4098-AC39-45DA4B1E7473}" type="pres">
      <dgm:prSet presAssocID="{7B1B9164-C3CD-4B82-9131-B252D3FE324A}" presName="spacing" presStyleCnt="0"/>
      <dgm:spPr/>
    </dgm:pt>
    <dgm:pt modelId="{B90CAFCA-C382-437F-880B-9E151F023F96}" type="pres">
      <dgm:prSet presAssocID="{1EDCEB3F-BDD0-4A9F-8DC0-3C10DD60FA2C}" presName="composite" presStyleCnt="0"/>
      <dgm:spPr/>
    </dgm:pt>
    <dgm:pt modelId="{7414B972-BD4C-4512-9A56-2547BDE1BC2E}" type="pres">
      <dgm:prSet presAssocID="{1EDCEB3F-BDD0-4A9F-8DC0-3C10DD60FA2C}" presName="imgShp" presStyleLbl="fgImgPlace1" presStyleIdx="1" presStyleCnt="4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A68451-E7E8-4F4A-8AAA-E676BD447072}" type="pres">
      <dgm:prSet presAssocID="{1EDCEB3F-BDD0-4A9F-8DC0-3C10DD60FA2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8D8DE-DAE3-4B86-878E-E4C6B2687694}" type="pres">
      <dgm:prSet presAssocID="{D524D5CA-E1D3-4BD1-8E57-52BE719CCA02}" presName="spacing" presStyleCnt="0"/>
      <dgm:spPr/>
    </dgm:pt>
    <dgm:pt modelId="{2BE4825E-DEE7-483D-95F5-14BDB3685C0B}" type="pres">
      <dgm:prSet presAssocID="{0E7CFDDC-409E-410F-8147-FD2DCDE0894D}" presName="composite" presStyleCnt="0"/>
      <dgm:spPr/>
    </dgm:pt>
    <dgm:pt modelId="{5700F5C0-D6BF-4175-B49A-39D287E9D8DA}" type="pres">
      <dgm:prSet presAssocID="{0E7CFDDC-409E-410F-8147-FD2DCDE0894D}" presName="imgShp" presStyleLbl="fgImgPlace1" presStyleIdx="2" presStyleCnt="4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364915-D8BE-4D8B-ACB4-C4D6D2BBEC7E}" type="pres">
      <dgm:prSet presAssocID="{0E7CFDDC-409E-410F-8147-FD2DCDE0894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570AD-D8EC-4FFB-92E3-057BAFAE1AD1}" type="pres">
      <dgm:prSet presAssocID="{4B4DED1A-0FE6-4B87-A244-4BD0D6D421A1}" presName="spacing" presStyleCnt="0"/>
      <dgm:spPr/>
    </dgm:pt>
    <dgm:pt modelId="{870E51A2-F859-4C4C-979D-104B26A04142}" type="pres">
      <dgm:prSet presAssocID="{107122C6-01AE-4D09-9B3B-2167E33FAB5B}" presName="composite" presStyleCnt="0"/>
      <dgm:spPr/>
    </dgm:pt>
    <dgm:pt modelId="{3B6660FC-1511-4EEE-91BA-67AC6D8D1665}" type="pres">
      <dgm:prSet presAssocID="{107122C6-01AE-4D09-9B3B-2167E33FAB5B}" presName="imgShp" presStyleLbl="fgImgPlace1" presStyleIdx="3" presStyleCnt="4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9EDE23-34A8-4016-9E90-4FD425B20548}" type="pres">
      <dgm:prSet presAssocID="{107122C6-01AE-4D09-9B3B-2167E33FAB5B}" presName="txShp" presStyleLbl="node1" presStyleIdx="3" presStyleCnt="4" custScaleY="132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953AD-0509-4B57-AAE0-91DD239B571E}" type="presOf" srcId="{4D1503CE-FDCF-4312-9090-F126A54F927A}" destId="{F5B1809C-394A-4D78-BFF9-BFD9B6BA4860}" srcOrd="0" destOrd="0" presId="urn:microsoft.com/office/officeart/2005/8/layout/vList3"/>
    <dgm:cxn modelId="{7684C7D8-64D0-4960-95FF-2A807F2A9337}" srcId="{555C6017-A6C1-4609-9D34-CFAE66AFFB00}" destId="{0E7CFDDC-409E-410F-8147-FD2DCDE0894D}" srcOrd="2" destOrd="0" parTransId="{B9B9F9B9-1226-4804-9458-D420AA6E4A3D}" sibTransId="{4B4DED1A-0FE6-4B87-A244-4BD0D6D421A1}"/>
    <dgm:cxn modelId="{9ACF256E-44AA-4174-99AF-723BF94140EF}" type="presOf" srcId="{0E7CFDDC-409E-410F-8147-FD2DCDE0894D}" destId="{0A364915-D8BE-4D8B-ACB4-C4D6D2BBEC7E}" srcOrd="0" destOrd="0" presId="urn:microsoft.com/office/officeart/2005/8/layout/vList3"/>
    <dgm:cxn modelId="{5429ED0D-D473-43F6-8D8D-FEBBF35F1CCB}" type="presOf" srcId="{107122C6-01AE-4D09-9B3B-2167E33FAB5B}" destId="{C89EDE23-34A8-4016-9E90-4FD425B20548}" srcOrd="0" destOrd="0" presId="urn:microsoft.com/office/officeart/2005/8/layout/vList3"/>
    <dgm:cxn modelId="{A95A59F7-2F53-4489-8256-D88A48C7CB96}" srcId="{555C6017-A6C1-4609-9D34-CFAE66AFFB00}" destId="{1EDCEB3F-BDD0-4A9F-8DC0-3C10DD60FA2C}" srcOrd="1" destOrd="0" parTransId="{600EE825-C1E4-4C25-A828-156D47605482}" sibTransId="{D524D5CA-E1D3-4BD1-8E57-52BE719CCA02}"/>
    <dgm:cxn modelId="{4C7F5629-FB35-4F84-BF0D-F4C91E456230}" srcId="{555C6017-A6C1-4609-9D34-CFAE66AFFB00}" destId="{107122C6-01AE-4D09-9B3B-2167E33FAB5B}" srcOrd="3" destOrd="0" parTransId="{126F7EBA-3C3C-4205-9E27-DC0B989D867D}" sibTransId="{AFAD25EC-F0EC-463D-8583-261AACD85F09}"/>
    <dgm:cxn modelId="{7DA0697F-5CC2-4751-B34F-5FD5737D34AE}" type="presOf" srcId="{1EDCEB3F-BDD0-4A9F-8DC0-3C10DD60FA2C}" destId="{B2A68451-E7E8-4F4A-8AAA-E676BD447072}" srcOrd="0" destOrd="0" presId="urn:microsoft.com/office/officeart/2005/8/layout/vList3"/>
    <dgm:cxn modelId="{CDF0C44B-EC3A-4C46-B60B-C4BFB156B446}" srcId="{555C6017-A6C1-4609-9D34-CFAE66AFFB00}" destId="{4D1503CE-FDCF-4312-9090-F126A54F927A}" srcOrd="0" destOrd="0" parTransId="{619BA928-20BD-494B-8764-E6ED7FC2B347}" sibTransId="{7B1B9164-C3CD-4B82-9131-B252D3FE324A}"/>
    <dgm:cxn modelId="{16AB9CBC-4A95-464B-8ABB-2307FB8C4F18}" type="presOf" srcId="{555C6017-A6C1-4609-9D34-CFAE66AFFB00}" destId="{DA0F5F8E-307B-42FA-881D-0A0370298147}" srcOrd="0" destOrd="0" presId="urn:microsoft.com/office/officeart/2005/8/layout/vList3"/>
    <dgm:cxn modelId="{EA1FE506-86B5-44FC-874A-3EB616574AC0}" type="presParOf" srcId="{DA0F5F8E-307B-42FA-881D-0A0370298147}" destId="{8A33F843-2104-468A-9FB1-06018DB2222E}" srcOrd="0" destOrd="0" presId="urn:microsoft.com/office/officeart/2005/8/layout/vList3"/>
    <dgm:cxn modelId="{E781B632-2003-4929-81EC-791DF6682068}" type="presParOf" srcId="{8A33F843-2104-468A-9FB1-06018DB2222E}" destId="{17B0F7C5-2CE1-450F-80DA-829A312C9C55}" srcOrd="0" destOrd="0" presId="urn:microsoft.com/office/officeart/2005/8/layout/vList3"/>
    <dgm:cxn modelId="{E9996C1D-79F3-4E05-A820-6948B0C9EB40}" type="presParOf" srcId="{8A33F843-2104-468A-9FB1-06018DB2222E}" destId="{F5B1809C-394A-4D78-BFF9-BFD9B6BA4860}" srcOrd="1" destOrd="0" presId="urn:microsoft.com/office/officeart/2005/8/layout/vList3"/>
    <dgm:cxn modelId="{4F851105-49C2-4112-80B6-86A318003F46}" type="presParOf" srcId="{DA0F5F8E-307B-42FA-881D-0A0370298147}" destId="{55DC6E3D-0FC3-4098-AC39-45DA4B1E7473}" srcOrd="1" destOrd="0" presId="urn:microsoft.com/office/officeart/2005/8/layout/vList3"/>
    <dgm:cxn modelId="{8761314D-56EA-4F9F-8A92-0B48B6F12554}" type="presParOf" srcId="{DA0F5F8E-307B-42FA-881D-0A0370298147}" destId="{B90CAFCA-C382-437F-880B-9E151F023F96}" srcOrd="2" destOrd="0" presId="urn:microsoft.com/office/officeart/2005/8/layout/vList3"/>
    <dgm:cxn modelId="{90AB6332-1165-4E98-9EA0-0772CED4AE29}" type="presParOf" srcId="{B90CAFCA-C382-437F-880B-9E151F023F96}" destId="{7414B972-BD4C-4512-9A56-2547BDE1BC2E}" srcOrd="0" destOrd="0" presId="urn:microsoft.com/office/officeart/2005/8/layout/vList3"/>
    <dgm:cxn modelId="{A40047F8-4AF5-4298-A675-2865F201DF59}" type="presParOf" srcId="{B90CAFCA-C382-437F-880B-9E151F023F96}" destId="{B2A68451-E7E8-4F4A-8AAA-E676BD447072}" srcOrd="1" destOrd="0" presId="urn:microsoft.com/office/officeart/2005/8/layout/vList3"/>
    <dgm:cxn modelId="{997EA2B5-CF8A-403A-8429-888F4E9E163E}" type="presParOf" srcId="{DA0F5F8E-307B-42FA-881D-0A0370298147}" destId="{BEC8D8DE-DAE3-4B86-878E-E4C6B2687694}" srcOrd="3" destOrd="0" presId="urn:microsoft.com/office/officeart/2005/8/layout/vList3"/>
    <dgm:cxn modelId="{6693221D-6F92-4202-B1A6-37DBA1D570CB}" type="presParOf" srcId="{DA0F5F8E-307B-42FA-881D-0A0370298147}" destId="{2BE4825E-DEE7-483D-95F5-14BDB3685C0B}" srcOrd="4" destOrd="0" presId="urn:microsoft.com/office/officeart/2005/8/layout/vList3"/>
    <dgm:cxn modelId="{764D024B-4FB8-446E-A8E3-A066DFE63C8F}" type="presParOf" srcId="{2BE4825E-DEE7-483D-95F5-14BDB3685C0B}" destId="{5700F5C0-D6BF-4175-B49A-39D287E9D8DA}" srcOrd="0" destOrd="0" presId="urn:microsoft.com/office/officeart/2005/8/layout/vList3"/>
    <dgm:cxn modelId="{6D5B3A04-24CF-461A-9D89-DC0ED676A4C3}" type="presParOf" srcId="{2BE4825E-DEE7-483D-95F5-14BDB3685C0B}" destId="{0A364915-D8BE-4D8B-ACB4-C4D6D2BBEC7E}" srcOrd="1" destOrd="0" presId="urn:microsoft.com/office/officeart/2005/8/layout/vList3"/>
    <dgm:cxn modelId="{CB44BDB9-5E23-402F-B1AF-4EAEFD4ABB92}" type="presParOf" srcId="{DA0F5F8E-307B-42FA-881D-0A0370298147}" destId="{B89570AD-D8EC-4FFB-92E3-057BAFAE1AD1}" srcOrd="5" destOrd="0" presId="urn:microsoft.com/office/officeart/2005/8/layout/vList3"/>
    <dgm:cxn modelId="{2F545C53-A405-4EAB-8CFD-86A52ED7E76D}" type="presParOf" srcId="{DA0F5F8E-307B-42FA-881D-0A0370298147}" destId="{870E51A2-F859-4C4C-979D-104B26A04142}" srcOrd="6" destOrd="0" presId="urn:microsoft.com/office/officeart/2005/8/layout/vList3"/>
    <dgm:cxn modelId="{CB98CCA5-2366-4045-B86C-51928802901D}" type="presParOf" srcId="{870E51A2-F859-4C4C-979D-104B26A04142}" destId="{3B6660FC-1511-4EEE-91BA-67AC6D8D1665}" srcOrd="0" destOrd="0" presId="urn:microsoft.com/office/officeart/2005/8/layout/vList3"/>
    <dgm:cxn modelId="{CDA7DA8B-5081-43EB-A8AB-8B2D520C0CB8}" type="presParOf" srcId="{870E51A2-F859-4C4C-979D-104B26A04142}" destId="{C89EDE23-34A8-4016-9E90-4FD425B205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B0C8C-B4FA-43F0-8E9F-77667EF0D8DF}">
      <dsp:nvSpPr>
        <dsp:cNvPr id="0" name=""/>
        <dsp:cNvSpPr/>
      </dsp:nvSpPr>
      <dsp:spPr>
        <a:xfrm>
          <a:off x="3558868" y="295504"/>
          <a:ext cx="4716184" cy="43630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(Основной текст)"/>
            </a:rPr>
            <a:t>внести пожертвование от 400 рублей для взрослых;</a:t>
          </a:r>
          <a:endParaRPr lang="ru-RU" sz="1800" b="1" i="1" kern="1200" dirty="0">
            <a:solidFill>
              <a:schemeClr val="tx1">
                <a:lumMod val="75000"/>
                <a:lumOff val="25000"/>
              </a:schemeClr>
            </a:solidFill>
            <a:latin typeface="Calibri (Основной текст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(Основной текст)"/>
            </a:rPr>
            <a:t>внести пожертвование от 200 руб. для детей от 5 до 18 лет;</a:t>
          </a:r>
          <a:endParaRPr lang="ru-RU" sz="1800" b="1" i="1" kern="1200" dirty="0">
            <a:solidFill>
              <a:schemeClr val="tx1">
                <a:lumMod val="75000"/>
                <a:lumOff val="25000"/>
              </a:schemeClr>
            </a:solidFill>
            <a:latin typeface="Calibri (Основной текст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(Основной текст)"/>
            </a:rPr>
            <a:t>дети от 0 до 5 лет  а также люди с ограниченными возможностями здоровья участвуют бесплатно</a:t>
          </a:r>
          <a:endParaRPr lang="ru-RU" sz="1800" b="1" i="1" kern="1200" dirty="0">
            <a:solidFill>
              <a:schemeClr val="tx1">
                <a:lumMod val="75000"/>
                <a:lumOff val="25000"/>
              </a:schemeClr>
            </a:solidFill>
            <a:latin typeface="Calibri (Основной текст)"/>
          </a:endParaRPr>
        </a:p>
      </dsp:txBody>
      <dsp:txXfrm>
        <a:off x="3558868" y="840883"/>
        <a:ext cx="3080046" cy="3272276"/>
      </dsp:txXfrm>
    </dsp:sp>
    <dsp:sp modelId="{471CCBAA-6A75-4F9B-88A8-2ECD4467336E}">
      <dsp:nvSpPr>
        <dsp:cNvPr id="0" name=""/>
        <dsp:cNvSpPr/>
      </dsp:nvSpPr>
      <dsp:spPr>
        <a:xfrm>
          <a:off x="0" y="502121"/>
          <a:ext cx="3557911" cy="3962122"/>
        </a:xfrm>
        <a:prstGeom prst="roundRect">
          <a:avLst/>
        </a:prstGeom>
        <a:solidFill>
          <a:srgbClr val="F63C7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1"/>
              </a:solidFill>
              <a:latin typeface="Calibri (Основной текст)"/>
            </a:rPr>
            <a:t>Зарегистрироваться на сайте минимум за сутки до начала мероприятия</a:t>
          </a:r>
          <a:endParaRPr lang="ru-RU" sz="2000" b="1" i="1" kern="1200" dirty="0">
            <a:solidFill>
              <a:schemeClr val="bg1"/>
            </a:solidFill>
            <a:latin typeface="Calibri (Основной текст)"/>
          </a:endParaRPr>
        </a:p>
      </dsp:txBody>
      <dsp:txXfrm>
        <a:off x="173683" y="675804"/>
        <a:ext cx="3210545" cy="3614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1809C-394A-4D78-BFF9-BFD9B6BA4860}">
      <dsp:nvSpPr>
        <dsp:cNvPr id="0" name=""/>
        <dsp:cNvSpPr/>
      </dsp:nvSpPr>
      <dsp:spPr>
        <a:xfrm rot="10800000">
          <a:off x="1947152" y="1440"/>
          <a:ext cx="6895486" cy="841278"/>
        </a:xfrm>
        <a:prstGeom prst="homePlate">
          <a:avLst/>
        </a:prstGeom>
        <a:solidFill>
          <a:srgbClr val="FF7C80"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098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сплотить сотрудников Вашей компании и повысить их командный дух</a:t>
          </a:r>
          <a:endParaRPr lang="ru-RU" sz="2400" b="1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2157471" y="1440"/>
        <a:ext cx="6685167" cy="841278"/>
      </dsp:txXfrm>
    </dsp:sp>
    <dsp:sp modelId="{17B0F7C5-2CE1-450F-80DA-829A312C9C55}">
      <dsp:nvSpPr>
        <dsp:cNvPr id="0" name=""/>
        <dsp:cNvSpPr/>
      </dsp:nvSpPr>
      <dsp:spPr>
        <a:xfrm>
          <a:off x="1526513" y="1440"/>
          <a:ext cx="841278" cy="84127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A68451-E7E8-4F4A-8AAA-E676BD447072}">
      <dsp:nvSpPr>
        <dsp:cNvPr id="0" name=""/>
        <dsp:cNvSpPr/>
      </dsp:nvSpPr>
      <dsp:spPr>
        <a:xfrm rot="10800000">
          <a:off x="1947152" y="1093846"/>
          <a:ext cx="6895486" cy="841278"/>
        </a:xfrm>
        <a:prstGeom prst="homePlate">
          <a:avLst/>
        </a:prstGeom>
        <a:solidFill>
          <a:srgbClr val="FF7C80"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098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укрепить имидж и позиции Вашей компании на рынке</a:t>
          </a:r>
          <a:endParaRPr lang="ru-RU" sz="2400" b="1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2157471" y="1093846"/>
        <a:ext cx="6685167" cy="841278"/>
      </dsp:txXfrm>
    </dsp:sp>
    <dsp:sp modelId="{7414B972-BD4C-4512-9A56-2547BDE1BC2E}">
      <dsp:nvSpPr>
        <dsp:cNvPr id="0" name=""/>
        <dsp:cNvSpPr/>
      </dsp:nvSpPr>
      <dsp:spPr>
        <a:xfrm>
          <a:off x="1526513" y="1093846"/>
          <a:ext cx="841278" cy="84127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364915-D8BE-4D8B-ACB4-C4D6D2BBEC7E}">
      <dsp:nvSpPr>
        <dsp:cNvPr id="0" name=""/>
        <dsp:cNvSpPr/>
      </dsp:nvSpPr>
      <dsp:spPr>
        <a:xfrm rot="10800000">
          <a:off x="1947152" y="2186252"/>
          <a:ext cx="6895486" cy="841278"/>
        </a:xfrm>
        <a:prstGeom prst="homePlate">
          <a:avLst/>
        </a:prstGeom>
        <a:solidFill>
          <a:srgbClr val="FF7C80"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098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усилить привлекательность Вашей компании перед инвесторами</a:t>
          </a:r>
          <a:endParaRPr lang="ru-RU" sz="2400" b="1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2157471" y="2186252"/>
        <a:ext cx="6685167" cy="841278"/>
      </dsp:txXfrm>
    </dsp:sp>
    <dsp:sp modelId="{5700F5C0-D6BF-4175-B49A-39D287E9D8DA}">
      <dsp:nvSpPr>
        <dsp:cNvPr id="0" name=""/>
        <dsp:cNvSpPr/>
      </dsp:nvSpPr>
      <dsp:spPr>
        <a:xfrm>
          <a:off x="1526513" y="2186252"/>
          <a:ext cx="841278" cy="84127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9EDE23-34A8-4016-9E90-4FD425B20548}">
      <dsp:nvSpPr>
        <dsp:cNvPr id="0" name=""/>
        <dsp:cNvSpPr/>
      </dsp:nvSpPr>
      <dsp:spPr>
        <a:xfrm rot="10800000">
          <a:off x="1947152" y="3278659"/>
          <a:ext cx="6895486" cy="1112388"/>
        </a:xfrm>
        <a:prstGeom prst="homePlate">
          <a:avLst/>
        </a:prstGeom>
        <a:solidFill>
          <a:srgbClr val="FF7C80"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098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отлично провести выходной день  в кругу семьи, друзей, получить заряд позитивной энергии, завести новые знакомства и, конечно, заняться спортом!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2225249" y="3278659"/>
        <a:ext cx="6617389" cy="1112388"/>
      </dsp:txXfrm>
    </dsp:sp>
    <dsp:sp modelId="{3B6660FC-1511-4EEE-91BA-67AC6D8D1665}">
      <dsp:nvSpPr>
        <dsp:cNvPr id="0" name=""/>
        <dsp:cNvSpPr/>
      </dsp:nvSpPr>
      <dsp:spPr>
        <a:xfrm>
          <a:off x="1526513" y="3414214"/>
          <a:ext cx="841278" cy="84127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vk.com/club114120444" TargetMode="External"/><Relationship Id="rId7" Type="http://schemas.openxmlformats.org/officeDocument/2006/relationships/hyperlink" Target="https://vk.com/event7463955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na.dovbnich@mail.ru" TargetMode="External"/><Relationship Id="rId5" Type="http://schemas.openxmlformats.org/officeDocument/2006/relationships/hyperlink" Target="https://&#1087;&#1083;&#1072;&#1085;&#1077;&#1090;&#1072;&#1084;&#1077;&#1076;&#1080;&#1072;.&#1088;&#1092;/" TargetMode="External"/><Relationship Id="rId10" Type="http://schemas.openxmlformats.org/officeDocument/2006/relationships/image" Target="../media/image9.jpeg"/><Relationship Id="rId4" Type="http://schemas.openxmlformats.org/officeDocument/2006/relationships/hyperlink" Target="mailto:tochka063@mail.ru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on\Desktop\Спорт во благо 2016\charitysports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688632" cy="6308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602128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Начало в 10:00 10 сентября 2016 года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on\Desktop\Спорт во благо 2016\лент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9144000" cy="3149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56895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/>
              <a:t>Реквизиты:</a:t>
            </a:r>
          </a:p>
          <a:p>
            <a:pPr lvl="0"/>
            <a:endParaRPr lang="ru-RU" sz="1400" b="1" i="1" dirty="0" smtClean="0"/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Автономная некоммерческая организация «Социальный центр «Точка опоры» </a:t>
            </a:r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Адрес:445044,ОБЛАСТЬ САМАРСКАЯ, ГОРОД ТОЛЬЯТТИ, БУЛЬВАР КОСМОНАВТОВ д.32, кв.3 </a:t>
            </a:r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Тел. 8(917)820-11-49 </a:t>
            </a:r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Банковские реквизиты: </a:t>
            </a:r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ИНН 6321223560 </a:t>
            </a:r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КПП 632101001 </a:t>
            </a:r>
          </a:p>
          <a:p>
            <a:pPr lvl="0"/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/с 40703810519080001153 </a:t>
            </a:r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ФАКБ «РОССИЙСКИЙ КАПИТАЛ» (ПАО) ПОТЕНЦИАЛ Г.ЖИГУЛЁВСК </a:t>
            </a:r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К/с 30101810700000000989 </a:t>
            </a:r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БИК 043678989 </a:t>
            </a:r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Директор 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Кухтина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Л.В.</a:t>
            </a:r>
          </a:p>
          <a:p>
            <a:pPr lvl="0"/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ru-RU" sz="105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on\Desktop\Спорт во благо 2016\лент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9144000" cy="314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5868144" cy="6336704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Благотворительный пробег «СПОРТ ВО БЛАГО» </a:t>
            </a:r>
            <a: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объединяет людей, увлеченных спортом и готовых помогать, это массовый спорт, в котором главное – участие. На празднике вас ждет спортивная и развлекательная программы. Участники забега- совершенно разные люди - взрослые и дети, спортсмены и любители. </a:t>
            </a:r>
            <a:b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Все собранные пожертвования будут направлены на покупку дорогостоящих развивающих пособий по изучению математики «НУМИКОН». Для детей с синдромом Дауна «НУМИКОН» является незаменимым инструментом, который поможет им научится считать.</a:t>
            </a:r>
            <a:b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Нас уже поддержали: БФ «</a:t>
            </a:r>
            <a:r>
              <a:rPr lang="ru-RU" sz="2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Даунсайт</a:t>
            </a:r>
            <a: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АП», </a:t>
            </a:r>
            <a:r>
              <a:rPr lang="ru-RU" sz="2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Эвелина</a:t>
            </a:r>
            <a: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Блёданс</a:t>
            </a:r>
            <a: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ГБУЗ СО ТЛРЦ "Ариадна«, Управление физкультуры и спорта мэрии г.о. Тольятти, РА «</a:t>
            </a:r>
            <a:r>
              <a:rPr lang="ru-RU" sz="2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Планета-Медиа</a:t>
            </a:r>
            <a: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Анны </a:t>
            </a:r>
            <a:r>
              <a:rPr lang="ru-RU" sz="2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Довбнич</a:t>
            </a:r>
            <a: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2100" i="1" dirty="0" smtClean="0">
                <a:solidFill>
                  <a:srgbClr val="C00000"/>
                </a:solidFill>
              </a:rPr>
              <a:t> </a:t>
            </a:r>
            <a: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СМИ а также многие известные лица нашего города. </a:t>
            </a:r>
            <a:r>
              <a:rPr lang="ru-RU" sz="2100" i="1" dirty="0" smtClean="0">
                <a:solidFill>
                  <a:srgbClr val="C00000"/>
                </a:solidFill>
              </a:rPr>
              <a:t/>
            </a:r>
            <a:br>
              <a:rPr lang="ru-RU" sz="2100" i="1" dirty="0" smtClean="0">
                <a:solidFill>
                  <a:srgbClr val="C00000"/>
                </a:solidFill>
              </a:rPr>
            </a:br>
            <a: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Предусмотрено индивидуальное и корпоративное участие в забеге.</a:t>
            </a:r>
            <a:br>
              <a:rPr lang="ru-RU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100" dirty="0">
              <a:solidFill>
                <a:srgbClr val="C00000"/>
              </a:solidFill>
              <a:latin typeface="Calibri (Заголовки)"/>
            </a:endParaRPr>
          </a:p>
        </p:txBody>
      </p:sp>
      <p:pic>
        <p:nvPicPr>
          <p:cNvPr id="1026" name="Picture 2" descr="C:\Users\Dimon\Desktop\Спорт во благо 2016\LFRsnR0Gv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3987608" cy="60212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 anchor="t"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Calibri (Заголовки)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11560" y="260648"/>
            <a:ext cx="8136904" cy="1224136"/>
            <a:chOff x="0" y="4"/>
            <a:chExt cx="3024324" cy="1394666"/>
          </a:xfr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4"/>
              <a:ext cx="3024324" cy="1394666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779" y="82043"/>
              <a:ext cx="2839380" cy="12305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Основной текст)"/>
                  <a:cs typeface="Adobe Hebrew" pitchFamily="18" charset="-79"/>
                </a:rPr>
                <a:t>Для индивидуального участия в пробеге необходимо:</a:t>
              </a:r>
              <a:endParaRPr lang="ru-RU" sz="32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Основной текст)"/>
                <a:cs typeface="Adobe Hebrew" pitchFamily="18" charset="-79"/>
              </a:endParaRPr>
            </a:p>
          </p:txBody>
        </p:sp>
      </p:grpSp>
      <p:pic>
        <p:nvPicPr>
          <p:cNvPr id="8" name="Picture 2" descr="C:\Users\Dimon\Desktop\Спорт во благо 2016\лент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8400"/>
            <a:ext cx="9144000" cy="31496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683568" y="162880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 anchor="t"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Calibri (Заголовки)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467544" y="188640"/>
            <a:ext cx="8136904" cy="864096"/>
            <a:chOff x="0" y="4"/>
            <a:chExt cx="3024324" cy="1394666"/>
          </a:xfr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4"/>
              <a:ext cx="3024324" cy="1394666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779" y="82043"/>
              <a:ext cx="2839380" cy="12305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Основной текст)"/>
                  <a:cs typeface="Adobe Hebrew" pitchFamily="18" charset="-79"/>
                </a:rPr>
                <a:t>Условия корпоративного участия в пробеге:</a:t>
              </a:r>
              <a:endParaRPr lang="ru-RU" sz="32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Основной текст)"/>
                <a:cs typeface="Adobe Hebrew" pitchFamily="18" charset="-79"/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124744"/>
          <a:ext cx="8280917" cy="560901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881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717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+mn-lt"/>
                        </a:rPr>
                        <a:t>Опции</a:t>
                      </a:r>
                      <a:r>
                        <a:rPr lang="ru-RU" sz="2000" i="1" baseline="0" dirty="0" smtClean="0">
                          <a:latin typeface="+mn-lt"/>
                        </a:rPr>
                        <a:t> пакета:</a:t>
                      </a:r>
                      <a:endParaRPr lang="ru-RU" sz="2000" i="1" dirty="0">
                        <a:latin typeface="+mn-lt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 (Основной текст)"/>
                        </a:rPr>
                        <a:t>Виды участия:</a:t>
                      </a:r>
                      <a:endParaRPr lang="ru-RU" sz="1800" b="1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21">
                <a:tc vMerge="1"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Calibri (Основной текст)"/>
                        </a:rPr>
                        <a:t>От        50 000 рублей</a:t>
                      </a:r>
                      <a:endParaRPr lang="ru-RU" sz="1100" b="1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Calibri (Основной текст)"/>
                        </a:rPr>
                        <a:t>От         30</a:t>
                      </a:r>
                      <a:r>
                        <a:rPr lang="ru-RU" sz="1100" b="1" i="1" baseline="0" dirty="0" smtClean="0">
                          <a:latin typeface="Calibri (Основной текст)"/>
                        </a:rPr>
                        <a:t> </a:t>
                      </a:r>
                      <a:r>
                        <a:rPr lang="ru-RU" sz="1100" b="1" i="1" dirty="0" smtClean="0">
                          <a:latin typeface="Calibri (Основной текст)"/>
                        </a:rPr>
                        <a:t>000 рублей</a:t>
                      </a:r>
                      <a:endParaRPr lang="ru-RU" sz="1100" b="1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Calibri (Основной текст)"/>
                        </a:rPr>
                        <a:t>От         20 000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Calibri (Основной текст)"/>
                        </a:rPr>
                        <a:t>От                </a:t>
                      </a:r>
                      <a:r>
                        <a:rPr lang="ru-RU" sz="1100" b="1" i="1" baseline="0" dirty="0" smtClean="0">
                          <a:latin typeface="Calibri (Основной текст)"/>
                        </a:rPr>
                        <a:t> 10 000 рублей</a:t>
                      </a:r>
                      <a:endParaRPr lang="ru-RU" sz="1100" b="1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Calibri (Основной текст)"/>
                        </a:rPr>
                        <a:t>Предоставление подарков для </a:t>
                      </a:r>
                      <a:r>
                        <a:rPr lang="ru-RU" sz="900" b="1" i="1" dirty="0" smtClean="0">
                          <a:latin typeface="Calibri (Основной текст)"/>
                        </a:rPr>
                        <a:t>участников</a:t>
                      </a:r>
                      <a:r>
                        <a:rPr lang="ru-RU" sz="1000" b="1" i="1" baseline="0" dirty="0" smtClean="0">
                          <a:latin typeface="Calibri (Основной текст)"/>
                        </a:rPr>
                        <a:t> забега</a:t>
                      </a:r>
                      <a:endParaRPr lang="ru-RU" sz="1000" b="1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94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Calibri (Основной текст)"/>
                        </a:rPr>
                        <a:t>Размещение</a:t>
                      </a:r>
                      <a:r>
                        <a:rPr lang="ru-RU" sz="1300" i="1" baseline="0" dirty="0" smtClean="0">
                          <a:latin typeface="Calibri (Основной текст)"/>
                        </a:rPr>
                        <a:t> логотипа компании на баннере (6м </a:t>
                      </a:r>
                      <a:r>
                        <a:rPr lang="ru-RU" sz="1300" i="1" baseline="0" dirty="0" err="1" smtClean="0">
                          <a:latin typeface="Calibri (Основной текст)"/>
                        </a:rPr>
                        <a:t>х</a:t>
                      </a:r>
                      <a:r>
                        <a:rPr lang="ru-RU" sz="1300" i="1" baseline="0" dirty="0" smtClean="0">
                          <a:latin typeface="Calibri (Основной текст)"/>
                        </a:rPr>
                        <a:t> 2,5м)*</a:t>
                      </a:r>
                      <a:endParaRPr lang="ru-RU" sz="13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 smtClean="0">
                          <a:latin typeface="Calibri (Основной текст)"/>
                        </a:rPr>
                        <a:t>Размещение</a:t>
                      </a:r>
                      <a:r>
                        <a:rPr lang="ru-RU" sz="1300" i="1" baseline="0" dirty="0" smtClean="0">
                          <a:latin typeface="Calibri (Основной текст)"/>
                        </a:rPr>
                        <a:t> логотипа компании в </a:t>
                      </a:r>
                      <a:r>
                        <a:rPr lang="ru-RU" sz="1300" i="1" baseline="0" dirty="0" err="1" smtClean="0">
                          <a:latin typeface="Calibri (Основной текст)"/>
                        </a:rPr>
                        <a:t>фотозоне</a:t>
                      </a:r>
                      <a:r>
                        <a:rPr lang="ru-RU" sz="1300" i="1" baseline="0" dirty="0" smtClean="0">
                          <a:latin typeface="Calibri (Основной текст)"/>
                        </a:rPr>
                        <a:t> (</a:t>
                      </a:r>
                      <a:r>
                        <a:rPr lang="ru-RU" sz="1300" i="1" baseline="0" dirty="0" err="1" smtClean="0">
                          <a:latin typeface="Calibri (Основной текст)"/>
                        </a:rPr>
                        <a:t>пресс-волл</a:t>
                      </a:r>
                      <a:r>
                        <a:rPr lang="ru-RU" sz="1300" i="1" baseline="0" dirty="0" smtClean="0">
                          <a:latin typeface="Calibri (Основной текст)"/>
                        </a:rPr>
                        <a:t> 1,9м </a:t>
                      </a:r>
                      <a:r>
                        <a:rPr lang="ru-RU" sz="1300" i="1" baseline="0" dirty="0" err="1" smtClean="0">
                          <a:latin typeface="Calibri (Основной текст)"/>
                        </a:rPr>
                        <a:t>х</a:t>
                      </a:r>
                      <a:r>
                        <a:rPr lang="ru-RU" sz="1300" i="1" baseline="0" dirty="0" smtClean="0">
                          <a:latin typeface="Calibri (Основной текст)"/>
                        </a:rPr>
                        <a:t> 1,6м)*</a:t>
                      </a:r>
                      <a:endParaRPr lang="ru-RU" sz="13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71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Calibri (Основной текст)"/>
                        </a:rPr>
                        <a:t>Кол-во индивидуальных участников, чел.</a:t>
                      </a:r>
                      <a:endParaRPr lang="ru-RU" sz="13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0-10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0-8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0-7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0-3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0-5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71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Calibri (Основной текст)"/>
                        </a:rPr>
                        <a:t>Эстафета,</a:t>
                      </a:r>
                      <a:r>
                        <a:rPr lang="ru-RU" sz="1300" i="1" baseline="0" dirty="0" smtClean="0">
                          <a:latin typeface="Calibri (Основной текст)"/>
                        </a:rPr>
                        <a:t> кол-во команд (в команде 4 человека)</a:t>
                      </a:r>
                      <a:endParaRPr lang="ru-RU" sz="13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2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2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1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1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1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794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Calibri (Основной текст)"/>
                        </a:rPr>
                        <a:t>Рекламный ролик на радиостанциях города с указанием компании-партнера</a:t>
                      </a:r>
                      <a:endParaRPr lang="ru-RU" sz="13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 smtClean="0">
                          <a:latin typeface="Calibri (Основной текст)"/>
                        </a:rPr>
                        <a:t>Логотип</a:t>
                      </a:r>
                      <a:r>
                        <a:rPr lang="ru-RU" sz="1300" i="1" baseline="0" dirty="0" smtClean="0">
                          <a:latin typeface="Calibri (Основной текст)"/>
                        </a:rPr>
                        <a:t> компании-партнера на индивидуальном номере участника пробега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794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Calibri (Основной текст)"/>
                        </a:rPr>
                        <a:t>Информация о компании-партнере</a:t>
                      </a:r>
                      <a:r>
                        <a:rPr lang="ru-RU" sz="1300" i="1" baseline="0" dirty="0" smtClean="0">
                          <a:latin typeface="Calibri (Основной текст)"/>
                        </a:rPr>
                        <a:t> на протяжение всего мероприятия ведущим со сцены</a:t>
                      </a:r>
                      <a:endParaRPr lang="ru-RU" sz="13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794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Calibri (Основной текст)"/>
                        </a:rPr>
                        <a:t>Размещение логотипа</a:t>
                      </a:r>
                      <a:r>
                        <a:rPr lang="ru-RU" sz="1300" i="1" baseline="0" dirty="0" smtClean="0">
                          <a:latin typeface="Calibri (Основной текст)"/>
                        </a:rPr>
                        <a:t> компании-партнера в социальных сетях и группах «Спорт во благо», АНО «Точка опоры»</a:t>
                      </a:r>
                      <a:endParaRPr lang="ru-RU" sz="13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 anchor="t"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Calibri (Заголовки)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467544" y="188640"/>
            <a:ext cx="8136904" cy="864096"/>
            <a:chOff x="0" y="4"/>
            <a:chExt cx="3024324" cy="1394666"/>
          </a:xfr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4"/>
              <a:ext cx="3024324" cy="1394666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779" y="82043"/>
              <a:ext cx="2839380" cy="12305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Основной текст)"/>
                  <a:cs typeface="Adobe Hebrew" pitchFamily="18" charset="-79"/>
                </a:rPr>
                <a:t>Условия корпоративного участия в пробеге:</a:t>
              </a:r>
              <a:endParaRPr lang="ru-RU" sz="32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Основной текст)"/>
                <a:cs typeface="Adobe Hebrew" pitchFamily="18" charset="-79"/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124745"/>
          <a:ext cx="8280920" cy="5029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881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+mn-lt"/>
                        </a:rPr>
                        <a:t>Опции</a:t>
                      </a:r>
                      <a:r>
                        <a:rPr lang="ru-RU" sz="2000" i="1" baseline="0" dirty="0" smtClean="0">
                          <a:latin typeface="+mn-lt"/>
                        </a:rPr>
                        <a:t> пакета:</a:t>
                      </a:r>
                      <a:endParaRPr lang="ru-RU" sz="2000" i="1" dirty="0">
                        <a:latin typeface="+mn-lt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 (Основной текст)"/>
                        </a:rPr>
                        <a:t>Виды участия:</a:t>
                      </a:r>
                      <a:endParaRPr lang="ru-RU" sz="1800" b="1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46">
                <a:tc vMerge="1"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Calibri (Основной текст)"/>
                        </a:rPr>
                        <a:t>От        50 000 рублей</a:t>
                      </a:r>
                      <a:endParaRPr lang="ru-RU" sz="1100" b="1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Calibri (Основной текст)"/>
                        </a:rPr>
                        <a:t>От         30</a:t>
                      </a:r>
                      <a:r>
                        <a:rPr lang="ru-RU" sz="1100" b="1" i="1" baseline="0" dirty="0" smtClean="0">
                          <a:latin typeface="Calibri (Основной текст)"/>
                        </a:rPr>
                        <a:t> </a:t>
                      </a:r>
                      <a:r>
                        <a:rPr lang="ru-RU" sz="1100" b="1" i="1" dirty="0" smtClean="0">
                          <a:latin typeface="Calibri (Основной текст)"/>
                        </a:rPr>
                        <a:t>000 рублей</a:t>
                      </a:r>
                      <a:endParaRPr lang="ru-RU" sz="1100" b="1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Calibri (Основной текст)"/>
                        </a:rPr>
                        <a:t>От         20 000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Calibri (Основной текст)"/>
                        </a:rPr>
                        <a:t>От                </a:t>
                      </a:r>
                      <a:r>
                        <a:rPr lang="ru-RU" sz="1100" b="1" i="1" baseline="0" dirty="0" smtClean="0">
                          <a:latin typeface="Calibri (Основной текст)"/>
                        </a:rPr>
                        <a:t> 10 000 рублей</a:t>
                      </a:r>
                      <a:endParaRPr lang="ru-RU" sz="1100" b="1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Calibri (Основной текст)"/>
                        </a:rPr>
                        <a:t>Предоставление подарков для </a:t>
                      </a:r>
                      <a:r>
                        <a:rPr lang="ru-RU" sz="900" b="1" i="1" dirty="0" smtClean="0">
                          <a:latin typeface="Calibri (Основной текст)"/>
                        </a:rPr>
                        <a:t>участников</a:t>
                      </a:r>
                      <a:r>
                        <a:rPr lang="ru-RU" sz="1000" b="1" i="1" baseline="0" dirty="0" smtClean="0">
                          <a:latin typeface="Calibri (Основной текст)"/>
                        </a:rPr>
                        <a:t> забега</a:t>
                      </a:r>
                      <a:endParaRPr lang="ru-RU" sz="1000" b="1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15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Calibri (Основной текст)"/>
                        </a:rPr>
                        <a:t>Логотип или название компании-партнера в афишах и анонсах мероприятия (спортивные заведения города, кафе и рестораны, детские сады и школы, ВУЗы, раздача листовок)*</a:t>
                      </a:r>
                      <a:endParaRPr lang="ru-RU" sz="12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31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Calibri (Основной текст)"/>
                        </a:rPr>
                        <a:t>Логотип или название компании-партнера на сайте регистрации участников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31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Calibri (Основной текст)"/>
                        </a:rPr>
                        <a:t>Пресс</a:t>
                      </a:r>
                      <a:r>
                        <a:rPr lang="en-US" sz="1400" i="1" dirty="0" smtClean="0">
                          <a:latin typeface="Calibri (Основной текст)"/>
                        </a:rPr>
                        <a:t>/</a:t>
                      </a:r>
                      <a:r>
                        <a:rPr lang="ru-RU" sz="1400" i="1" dirty="0" smtClean="0">
                          <a:latin typeface="Calibri (Основной текст)"/>
                        </a:rPr>
                        <a:t>пост-релиз мероприятия с указанием компаний-партнеров*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-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31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Calibri (Основной текст)"/>
                        </a:rPr>
                        <a:t>Использование рекламной продукции на мероприятии (</a:t>
                      </a:r>
                      <a:r>
                        <a:rPr lang="ru-RU" sz="1400" i="1" dirty="0" err="1" smtClean="0">
                          <a:latin typeface="Calibri (Основной текст)"/>
                        </a:rPr>
                        <a:t>брендированная</a:t>
                      </a:r>
                      <a:r>
                        <a:rPr lang="ru-RU" sz="1400" i="1" baseline="0" dirty="0" smtClean="0">
                          <a:latin typeface="Calibri (Основной текст)"/>
                        </a:rPr>
                        <a:t> продукция, футболки</a:t>
                      </a:r>
                      <a:r>
                        <a:rPr lang="ru-RU" sz="1400" i="1" dirty="0" smtClean="0">
                          <a:latin typeface="Calibri (Основной текст)"/>
                        </a:rPr>
                        <a:t>, плакаты,  баннеры, сувениры, флаги, </a:t>
                      </a:r>
                      <a:r>
                        <a:rPr lang="ru-RU" sz="1400" i="1" dirty="0" err="1" smtClean="0">
                          <a:latin typeface="Calibri (Основной текст)"/>
                        </a:rPr>
                        <a:t>флаеры</a:t>
                      </a:r>
                      <a:r>
                        <a:rPr lang="ru-RU" sz="1400" i="1" baseline="0" dirty="0" smtClean="0">
                          <a:latin typeface="Calibri (Основной текст)"/>
                        </a:rPr>
                        <a:t> и т.д.)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315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Calibri (Основной текст)"/>
                        </a:rPr>
                        <a:t>На мероприятие</a:t>
                      </a:r>
                      <a:r>
                        <a:rPr lang="ru-RU" sz="1200" i="1" baseline="0" dirty="0" smtClean="0">
                          <a:latin typeface="Calibri (Основной текст)"/>
                        </a:rPr>
                        <a:t> б</a:t>
                      </a:r>
                      <a:r>
                        <a:rPr lang="ru-RU" sz="1200" i="1" dirty="0" smtClean="0">
                          <a:latin typeface="Calibri (Основной текст)"/>
                        </a:rPr>
                        <a:t>удут приглашены СМИ города, это прекрасная возможность дать интервью ,рассказать о своей компании,</a:t>
                      </a:r>
                      <a:r>
                        <a:rPr lang="ru-RU" sz="1200" i="1" baseline="0" dirty="0" smtClean="0">
                          <a:latin typeface="Calibri (Основной текст)"/>
                        </a:rPr>
                        <a:t> поделиться с жителями города своими</a:t>
                      </a:r>
                      <a:r>
                        <a:rPr lang="ru-RU" sz="1200" i="1" dirty="0" smtClean="0">
                          <a:latin typeface="Calibri (Основной текст)"/>
                        </a:rPr>
                        <a:t> впечатлениями от участия в благотворительном забеге</a:t>
                      </a:r>
                      <a:endParaRPr lang="ru-RU" sz="1200" i="1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libri (Основной текст)"/>
                        </a:rPr>
                        <a:t>+</a:t>
                      </a:r>
                      <a:endParaRPr lang="ru-RU" sz="1400" i="1" dirty="0">
                        <a:latin typeface="Calibri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6273225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 Размещение логотипа возможно при условии подачи заявки на участие не позднее </a:t>
            </a:r>
            <a:r>
              <a:rPr lang="ru-RU" sz="1600" i="1" dirty="0" smtClean="0">
                <a:solidFill>
                  <a:srgbClr val="C00000"/>
                </a:solidFill>
              </a:rPr>
              <a:t>01.09.2016г.</a:t>
            </a:r>
            <a:endParaRPr lang="ru-RU" sz="1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on\Desktop\Спорт во благо 2016\лент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9144000" cy="31496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-900608" y="1124744"/>
          <a:ext cx="103691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/>
              <a:t>Участие в Благотворительном пробеге «СПОРТ ВО БЛАГО» </a:t>
            </a:r>
            <a:r>
              <a:rPr lang="ru-RU" sz="2400" i="1" dirty="0" smtClean="0"/>
              <a:t>дает возможность: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on\Desktop\Спорт во благо 2016\лент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9144000" cy="3149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1"/>
            <a:ext cx="87129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/>
              <a:t>Программа: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10:00-10:30 регистрация участников (для тех, кто не успел зарегистрироваться через сайт регистрации участников);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10:30 разминка и развлекательная программа для детей;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11:00 старт забега на 50 м (дети до 5 лет);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11:10 награждение победителей забега на 50 м;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11:20 старт забега на 300 м (дети 6-9 лет);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11:40 старт забега на 300 м (дети 10-13лет);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11:50 старт забега на 300 м 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 RUN (</a:t>
            </a: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костюмированный забег);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12:00 награждение победителей забегов на 300 м (дети 6-13 лет и 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 RUN</a:t>
            </a: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12:30 старт корпоративной эстафеты 4 по 670 м;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13:00 стар забега на 1,7 и 3,4 км (возраст: 14-17 лет, 18-24 года, 30-39 лет, 40 лет и старше);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13:15-13:45 праздничный концерт, проведение лотереи;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13:45-14:30 награждение победителей корпоративной эстафеты и забега на 1,7 и 3,4 км.</a:t>
            </a:r>
          </a:p>
          <a:p>
            <a:pPr lvl="0">
              <a:buFont typeface="Arial" pitchFamily="34" charset="0"/>
              <a:buChar char="•"/>
            </a:pPr>
            <a:endParaRPr lang="ru-R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Dimon\Desktop\Спорт во благо 2016\FotorCre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3816424" cy="28623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Users\Dimon\Desktop\Спорт во благо 2016\oxWsEp_aO7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4263925" cy="282379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on\Desktop\Спорт во благо 2016\лент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9144000" cy="314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Присоединяйтесь!</a:t>
            </a:r>
            <a:endParaRPr lang="ru-RU" sz="2800" b="1" i="1" dirty="0"/>
          </a:p>
        </p:txBody>
      </p:sp>
      <p:pic>
        <p:nvPicPr>
          <p:cNvPr id="4" name="IMG_569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7584" y="980728"/>
            <a:ext cx="7488832" cy="561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on\Desktop\Спорт во благо 2016\лент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9144000" cy="3149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5689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/>
              <a:t>Контакты:</a:t>
            </a:r>
          </a:p>
          <a:p>
            <a:pPr lvl="0"/>
            <a:r>
              <a:rPr lang="ru-RU" sz="2000" i="1" dirty="0" smtClean="0"/>
              <a:t>Директор АНО «Социальный центр «</a:t>
            </a:r>
            <a:r>
              <a:rPr lang="ru-RU" sz="2000" i="1" dirty="0" smtClean="0">
                <a:hlinkClick r:id="rId3"/>
              </a:rPr>
              <a:t>Точка опоры</a:t>
            </a:r>
            <a:r>
              <a:rPr lang="ru-RU" sz="2000" i="1" dirty="0" smtClean="0"/>
              <a:t>» </a:t>
            </a:r>
          </a:p>
          <a:p>
            <a:pPr lvl="0"/>
            <a:r>
              <a:rPr lang="ru-RU" sz="2000" b="1" i="1" dirty="0" err="1" smtClean="0"/>
              <a:t>Кухтина</a:t>
            </a:r>
            <a:r>
              <a:rPr lang="ru-RU" sz="2000" b="1" i="1" dirty="0" smtClean="0"/>
              <a:t> Лилия Викторовна тел. 89178201149</a:t>
            </a:r>
          </a:p>
          <a:p>
            <a:r>
              <a:rPr lang="ru-RU" sz="2000" i="1" dirty="0" smtClean="0"/>
              <a:t>Эл. почта: </a:t>
            </a:r>
            <a:r>
              <a:rPr lang="en-US" sz="2000" i="1" dirty="0" smtClean="0">
                <a:hlinkClick r:id="rId4"/>
              </a:rPr>
              <a:t>tochka063@mail.ru</a:t>
            </a:r>
            <a:endParaRPr lang="ru-RU" sz="2000" i="1" dirty="0" smtClean="0"/>
          </a:p>
          <a:p>
            <a:endParaRPr lang="ru-RU" sz="500" i="1" dirty="0" smtClean="0"/>
          </a:p>
          <a:p>
            <a:pPr lvl="0"/>
            <a:r>
              <a:rPr lang="ru-RU" sz="2000" i="1" dirty="0" smtClean="0"/>
              <a:t>Координатор по работе с партнерами: </a:t>
            </a:r>
            <a:endParaRPr lang="en-US" sz="2000" i="1" dirty="0" smtClean="0"/>
          </a:p>
          <a:p>
            <a:pPr lvl="0"/>
            <a:r>
              <a:rPr lang="ru-RU" sz="2000" i="1" dirty="0" smtClean="0"/>
              <a:t>Директор рекламного агентства «</a:t>
            </a:r>
            <a:r>
              <a:rPr lang="ru-RU" sz="2000" i="1" dirty="0" smtClean="0">
                <a:hlinkClick r:id="rId5"/>
              </a:rPr>
              <a:t>Планета Медиа</a:t>
            </a:r>
            <a:r>
              <a:rPr lang="ru-RU" sz="2000" i="1" dirty="0" smtClean="0"/>
              <a:t>»</a:t>
            </a:r>
            <a:endParaRPr lang="ru-RU" sz="2000" i="1" dirty="0" smtClean="0"/>
          </a:p>
          <a:p>
            <a:pPr lvl="0"/>
            <a:r>
              <a:rPr lang="ru-RU" sz="2000" b="1" i="1" dirty="0" err="1" smtClean="0"/>
              <a:t>Довбнич</a:t>
            </a:r>
            <a:r>
              <a:rPr lang="ru-RU" sz="2000" b="1" i="1" dirty="0" smtClean="0"/>
              <a:t> Анна Евгеньевна тел. 716160 (89272116160)</a:t>
            </a:r>
          </a:p>
          <a:p>
            <a:pPr lvl="0"/>
            <a:r>
              <a:rPr lang="ru-RU" sz="2000" i="1" dirty="0" smtClean="0"/>
              <a:t>Эл. почта: </a:t>
            </a:r>
            <a:r>
              <a:rPr lang="en-US" sz="2000" i="1" dirty="0" smtClean="0">
                <a:hlinkClick r:id="rId6"/>
              </a:rPr>
              <a:t>anna.dovbnich@mail.ru</a:t>
            </a:r>
            <a:endParaRPr lang="ru-RU" sz="2000" i="1" dirty="0" smtClean="0"/>
          </a:p>
          <a:p>
            <a:pPr lvl="0"/>
            <a:r>
              <a:rPr lang="ru-RU" sz="2000" i="1" dirty="0" smtClean="0"/>
              <a:t>Группа </a:t>
            </a:r>
            <a:r>
              <a:rPr lang="ru-RU" sz="2000" i="1" dirty="0" smtClean="0"/>
              <a:t>«Спорт во благо» в контакте </a:t>
            </a:r>
            <a:r>
              <a:rPr lang="en-US" sz="2000" i="1" dirty="0" smtClean="0">
                <a:hlinkClick r:id="rId7"/>
              </a:rPr>
              <a:t>https://vk.com/event74639557</a:t>
            </a:r>
            <a:r>
              <a:rPr lang="ru-RU" sz="2000" i="1" dirty="0" smtClean="0"/>
              <a:t>    </a:t>
            </a:r>
          </a:p>
          <a:p>
            <a:pPr lvl="0"/>
            <a:endParaRPr lang="ru-RU" sz="105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1" name="Picture 3" descr="C:\Users\Dimon\Desktop\Спорт во благо 2016\V6k0ZiRO6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212976"/>
            <a:ext cx="2555776" cy="38304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Dimon\Desktop\пресс релиз\-WoSQyglj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3501008"/>
            <a:ext cx="4248472" cy="283465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C:\Users\Dimon\Desktop\пресс релиз\9frjBBBabh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3139909"/>
            <a:ext cx="2462312" cy="371809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755</Words>
  <Application>Microsoft Office PowerPoint</Application>
  <PresentationFormat>Экран (4:3)</PresentationFormat>
  <Paragraphs>152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Adobe Hebrew</vt:lpstr>
      <vt:lpstr>Arial</vt:lpstr>
      <vt:lpstr>Calibri</vt:lpstr>
      <vt:lpstr>Calibri (Заголовки)</vt:lpstr>
      <vt:lpstr>Calibri (Основной текст)</vt:lpstr>
      <vt:lpstr>Тема Office</vt:lpstr>
      <vt:lpstr>Презентация PowerPoint</vt:lpstr>
      <vt:lpstr>     Благотворительный пробег «СПОРТ ВО БЛАГО» объединяет людей, увлеченных спортом и готовых помогать, это массовый спорт, в котором главное – участие. На празднике вас ждет спортивная и развлекательная программы. Участники забега- совершенно разные люди - взрослые и дети, спортсмены и любители.       Все собранные пожертвования будут направлены на покупку дорогостоящих развивающих пособий по изучению математики «НУМИКОН». Для детей с синдромом Дауна «НУМИКОН» является незаменимым инструментом, который поможет им научится считать.     Нас уже поддержали: БФ «Даунсайт АП», Эвелина Блёданс, ГБУЗ СО ТЛРЦ "Ариадна«, Управление физкультуры и спорта мэрии г.о. Тольятти, РА «Планета-Медиа» Анны Довбнич, СМИ а также многие известные лица нашего города.  Предусмотрено индивидуальное и корпоративное участие в забеге.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Евгений Довбнич</cp:lastModifiedBy>
  <cp:revision>85</cp:revision>
  <dcterms:created xsi:type="dcterms:W3CDTF">2016-06-13T11:20:59Z</dcterms:created>
  <dcterms:modified xsi:type="dcterms:W3CDTF">2016-07-04T18:51:18Z</dcterms:modified>
</cp:coreProperties>
</file>